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51"/>
  </p:notesMasterIdLst>
  <p:handoutMasterIdLst>
    <p:handoutMasterId r:id="rId52"/>
  </p:handoutMasterIdLst>
  <p:sldIdLst>
    <p:sldId id="716" r:id="rId5"/>
    <p:sldId id="719" r:id="rId6"/>
    <p:sldId id="713" r:id="rId7"/>
    <p:sldId id="577" r:id="rId8"/>
    <p:sldId id="581" r:id="rId9"/>
    <p:sldId id="558" r:id="rId10"/>
    <p:sldId id="587" r:id="rId11"/>
    <p:sldId id="589" r:id="rId12"/>
    <p:sldId id="590" r:id="rId13"/>
    <p:sldId id="591" r:id="rId14"/>
    <p:sldId id="593" r:id="rId15"/>
    <p:sldId id="594" r:id="rId16"/>
    <p:sldId id="595" r:id="rId17"/>
    <p:sldId id="596" r:id="rId18"/>
    <p:sldId id="597" r:id="rId19"/>
    <p:sldId id="598" r:id="rId20"/>
    <p:sldId id="599" r:id="rId21"/>
    <p:sldId id="601" r:id="rId22"/>
    <p:sldId id="603" r:id="rId23"/>
    <p:sldId id="649" r:id="rId24"/>
    <p:sldId id="651" r:id="rId25"/>
    <p:sldId id="652" r:id="rId26"/>
    <p:sldId id="653" r:id="rId27"/>
    <p:sldId id="660" r:id="rId28"/>
    <p:sldId id="654" r:id="rId29"/>
    <p:sldId id="655" r:id="rId30"/>
    <p:sldId id="656" r:id="rId31"/>
    <p:sldId id="657" r:id="rId32"/>
    <p:sldId id="658" r:id="rId33"/>
    <p:sldId id="604" r:id="rId34"/>
    <p:sldId id="605" r:id="rId35"/>
    <p:sldId id="606" r:id="rId36"/>
    <p:sldId id="613" r:id="rId37"/>
    <p:sldId id="614" r:id="rId38"/>
    <p:sldId id="615" r:id="rId39"/>
    <p:sldId id="621" r:id="rId40"/>
    <p:sldId id="620" r:id="rId41"/>
    <p:sldId id="617" r:id="rId42"/>
    <p:sldId id="718" r:id="rId43"/>
    <p:sldId id="712" r:id="rId44"/>
    <p:sldId id="717" r:id="rId45"/>
    <p:sldId id="714" r:id="rId46"/>
    <p:sldId id="527" r:id="rId47"/>
    <p:sldId id="545" r:id="rId48"/>
    <p:sldId id="612" r:id="rId49"/>
    <p:sldId id="444" r:id="rId50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07" autoAdjust="0"/>
    <p:restoredTop sz="50000" autoAdjust="0"/>
  </p:normalViewPr>
  <p:slideViewPr>
    <p:cSldViewPr>
      <p:cViewPr varScale="1">
        <p:scale>
          <a:sx n="51" d="100"/>
          <a:sy n="51" d="100"/>
        </p:scale>
        <p:origin x="30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147"/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r>
              <a:rPr lang="pt-BR" altLang="pt-BR"/>
              <a:t>Página - </a:t>
            </a:r>
            <a:fld id="{902FC0D6-DC21-44E7-8451-6AC029358B9D}" type="slidenum">
              <a:rPr lang="pt-BR" altLang="pt-BR"/>
              <a:pPr/>
              <a:t>‹#›</a:t>
            </a:fld>
            <a:r>
              <a:rPr lang="pt-BR" altLang="pt-BR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BFE9D64D-D7A4-4F51-8447-E3085A576432}" type="datetimeFigureOut">
              <a:rPr lang="pt-BR"/>
              <a:pPr>
                <a:defRPr/>
              </a:pPr>
              <a:t>08/09/2021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itchFamily="34" charset="0"/>
              </a:defRPr>
            </a:lvl1pPr>
          </a:lstStyle>
          <a:p>
            <a:fld id="{8FA0C4E9-FA00-433F-8602-D468137C44FA}" type="slidenum">
              <a:rPr lang="pt-BR" altLang="pt-BR"/>
              <a:pPr/>
              <a:t>‹#›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Sensor MQ2 – </a:t>
            </a:r>
            <a:r>
              <a:rPr lang="en-US" b="1" dirty="0" err="1"/>
              <a:t>Metano</a:t>
            </a:r>
            <a:r>
              <a:rPr lang="en-US" b="1" dirty="0"/>
              <a:t>, </a:t>
            </a:r>
            <a:r>
              <a:rPr lang="en-US" b="1" dirty="0" err="1"/>
              <a:t>Butano</a:t>
            </a:r>
            <a:r>
              <a:rPr lang="en-US" b="1" dirty="0"/>
              <a:t>, LPG e </a:t>
            </a:r>
            <a:r>
              <a:rPr lang="en-US" b="1" dirty="0" err="1"/>
              <a:t>Fumaça</a:t>
            </a:r>
            <a:endParaRPr lang="en-US" b="1" dirty="0"/>
          </a:p>
          <a:p>
            <a:endParaRPr lang="en-US" dirty="0"/>
          </a:p>
          <a:p>
            <a:r>
              <a:rPr lang="en-US" b="1" dirty="0" err="1"/>
              <a:t>Funcionamento</a:t>
            </a:r>
            <a:r>
              <a:rPr lang="en-US" b="1" dirty="0"/>
              <a:t>: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Os semicondutores de óxido metálico, ou MOS, são comumente usados ​​para </a:t>
            </a:r>
            <a:r>
              <a:rPr lang="pt-PT" dirty="0" err="1"/>
              <a:t>detectar</a:t>
            </a:r>
            <a:r>
              <a:rPr lang="pt-PT" dirty="0"/>
              <a:t> gases tóxicos (comumente monóxido de carbono) e funcionam por meio de um filme sensível a gás que é composto de óxidos de estanho ou tungstênio.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Aquecido a alta temperatura, o filme produz </a:t>
            </a:r>
            <a:r>
              <a:rPr lang="pt-PT" dirty="0" err="1"/>
              <a:t>elétrons</a:t>
            </a:r>
            <a:r>
              <a:rPr lang="pt-PT" dirty="0"/>
              <a:t> livres que fluem facilmente pelo material, gerando corrente.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Na presença de ar, esses </a:t>
            </a:r>
            <a:r>
              <a:rPr lang="pt-PT" dirty="0" err="1"/>
              <a:t>elétrons</a:t>
            </a:r>
            <a:r>
              <a:rPr lang="pt-PT" dirty="0"/>
              <a:t> livres se combinam com o oxigênio da atmosfera, restringindo o número de </a:t>
            </a:r>
            <a:r>
              <a:rPr lang="pt-PT" dirty="0" err="1"/>
              <a:t>elétrons</a:t>
            </a:r>
            <a:r>
              <a:rPr lang="pt-PT" dirty="0"/>
              <a:t> livres disponíveis que fluem através do material sensor.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À medida que o ar é deslocado por outro gás, como o monóxido de carbono, menos moléculas de oxigênio se combinam com os </a:t>
            </a:r>
            <a:r>
              <a:rPr lang="pt-PT" dirty="0" err="1"/>
              <a:t>elétrons</a:t>
            </a:r>
            <a:r>
              <a:rPr lang="pt-PT" dirty="0"/>
              <a:t> livres, permitindo mais fluxo de </a:t>
            </a:r>
            <a:r>
              <a:rPr lang="pt-PT" dirty="0" err="1"/>
              <a:t>elétrons</a:t>
            </a:r>
            <a:r>
              <a:rPr lang="pt-PT" dirty="0"/>
              <a:t> através do material de </a:t>
            </a:r>
            <a:r>
              <a:rPr lang="pt-PT" dirty="0" err="1"/>
              <a:t>detecção</a:t>
            </a:r>
            <a:r>
              <a:rPr lang="pt-PT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Quanto menor for a molécula de oxigênio disponível, maior será o fluxo de corrente. A resistência do sensor está correlacionada à quantidade de gás redutor na atmosfera.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12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Fotoresistor</a:t>
            </a:r>
            <a:endParaRPr lang="en-US" b="1" dirty="0"/>
          </a:p>
          <a:p>
            <a:endParaRPr lang="en-US" dirty="0"/>
          </a:p>
          <a:p>
            <a:r>
              <a:rPr lang="en-US" b="1" dirty="0" err="1"/>
              <a:t>Funcionamento</a:t>
            </a:r>
            <a:r>
              <a:rPr lang="en-US" b="1" dirty="0"/>
              <a:t>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 sensor LDR nada mais é do que um resistor dependente de luz, sua resistência muda de acordo com as mudanças na intensidade da luz.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 sensor LDR é feito de material fotossensível.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As linhas em </a:t>
            </a:r>
            <a:r>
              <a:rPr lang="pt-PT" dirty="0" err="1"/>
              <a:t>zigue-zague</a:t>
            </a:r>
            <a:r>
              <a:rPr lang="pt-PT" dirty="0"/>
              <a:t> que você vê no sensor nada mais são do que um material fotossensível.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Quando a luz incide sobre este material, a resistência do material muda e, portanto, a condutividade.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45920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Buzzer</a:t>
            </a:r>
          </a:p>
          <a:p>
            <a:endParaRPr lang="en-US" b="1" dirty="0"/>
          </a:p>
          <a:p>
            <a:r>
              <a:rPr lang="en-US" b="1" dirty="0" err="1"/>
              <a:t>Funcionamento</a:t>
            </a:r>
            <a:r>
              <a:rPr lang="en-US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 </a:t>
            </a:r>
            <a:r>
              <a:rPr lang="pt-PT" dirty="0" err="1"/>
              <a:t>piezoectricidade</a:t>
            </a:r>
            <a:r>
              <a:rPr lang="pt-PT" dirty="0"/>
              <a:t> é um efeito em que certos cristais mudam de forma quando você aplica eletricidade a eles.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Ao aplicar um sinal elétrico na frequência certa, o cristal pode produzir som.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 buzzer </a:t>
            </a:r>
            <a:r>
              <a:rPr lang="pt-PT" dirty="0"/>
              <a:t>produz o mesmo som ruidoso, independentemente da variação de voltagem aplicada a ela.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Ele consiste em cristais piezoelétricos entre dois condutores. Quando um potencial é aplicado a esses cristais, eles empurram um condutor e puxam o outro. Esta ação de empurrar e puxar resulta em uma onda sonora.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533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1566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  <p:sldLayoutId id="21474852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/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200" r:id="rId4"/>
    <p:sldLayoutId id="2147485201" r:id="rId5"/>
    <p:sldLayoutId id="2147485202" r:id="rId6"/>
    <p:sldLayoutId id="2147485203" r:id="rId7"/>
    <p:sldLayoutId id="2147485204" r:id="rId8"/>
    <p:sldLayoutId id="2147485205" r:id="rId9"/>
    <p:sldLayoutId id="2147485210" r:id="rId10"/>
    <p:sldLayoutId id="21474852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307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DD15B8-6C2D-4C7F-BC25-D701F6CF6CEE}" type="datetimeFigureOut">
              <a:rPr lang="pt-BR"/>
              <a:pPr>
                <a:defRPr/>
              </a:pPr>
              <a:t>08/09/2021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075F151-3A2E-4711-9911-83297239062D}" type="slidenum">
              <a:rPr lang="pt-BR" altLang="pt-BR"/>
              <a:pPr/>
              <a:t>‹#›</a:t>
            </a:fld>
            <a:endParaRPr lang="pt-BR" altLang="pt-BR"/>
          </a:p>
        </p:txBody>
      </p:sp>
      <p:pic>
        <p:nvPicPr>
          <p:cNvPr id="3081" name="Imagem 8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68C9-05C7-4A48-8231-A3CAEEE7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546C1-9E24-E941-8701-D614DBE2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68760"/>
            <a:ext cx="6465152" cy="49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Em direção aos dispositivos robóticos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6386" name="Picture 2" descr="C:\Users\Jlopes\Desktop\Aula 03 - Robótica e IOT\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795"/>
            <a:ext cx="8643998" cy="6087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Novas oportunidades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142984"/>
            <a:ext cx="6834203" cy="4734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Novas oportunidades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214422"/>
            <a:ext cx="6005526" cy="471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IOT + AI, possibilidades e futuro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9458" name="Picture 2" descr="C:\Users\Jlopes\Desktop\Aula 03 - Robótica e IOT\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85926"/>
            <a:ext cx="8504409" cy="3500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IOT + AI, possibilidades e futuro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0482" name="Picture 2" descr="C:\Users\Jlopes\Desktop\Aula 03 - Robótica e IOT\1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85860"/>
            <a:ext cx="7146952" cy="47324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IOT + AI, possibilidades e futuro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1506" name="Picture 2" descr="C:\Users\Jlopes\Desktop\Aula 03 - Robótica e IOT\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0"/>
            <a:ext cx="8038127" cy="49577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Visão de mercado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2530" name="Picture 2" descr="C:\Users\Jlopes\Desktop\Aula 03 - Robótica e IOT\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8545239" cy="52149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Visão de mercado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3555" name="Picture 3" descr="C:\Users\Jlopes\Desktop\Aula 03 - Robótica e IOT\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7"/>
            <a:ext cx="9144000" cy="6143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 dirty="0"/>
              <a:t>Tendências ao consumidor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B2792-42AB-3341-86E2-301EBB664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" y="1196752"/>
            <a:ext cx="9132405" cy="47585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Ética e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6626" name="Picture 2" descr="C:\Users\Jlopes\Desktop\Aula 03 - Robótica e IOT\2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886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8EBF-1002-784D-95B5-6237DF2A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 </a:t>
            </a:r>
            <a:r>
              <a:rPr lang="en-US" dirty="0" err="1"/>
              <a:t>gás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2CDE6-E99E-2B47-AF4C-290B9FA5F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340768"/>
            <a:ext cx="5145360" cy="48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09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E4DF-01EC-9E49-B274-873C2A26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IIoT</a:t>
            </a:r>
            <a:r>
              <a:rPr lang="en-US" sz="2000" dirty="0"/>
              <a:t> versus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264D-577A-D44C-9758-DBC2D782E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8316416" cy="55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84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Qual</a:t>
            </a:r>
            <a:r>
              <a:rPr lang="en-US" sz="2000" dirty="0"/>
              <a:t> a </a:t>
            </a:r>
            <a:r>
              <a:rPr lang="en-US" sz="2000" dirty="0" err="1"/>
              <a:t>dessa</a:t>
            </a:r>
            <a:r>
              <a:rPr lang="en-US" sz="2000" dirty="0"/>
              <a:t> “</a:t>
            </a:r>
            <a:r>
              <a:rPr lang="en-US" sz="2000" dirty="0" err="1"/>
              <a:t>onda</a:t>
            </a:r>
            <a:r>
              <a:rPr lang="en-US" sz="2000" dirty="0"/>
              <a:t>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4A85D-AB8A-C649-9CC2-6506E422A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80728"/>
            <a:ext cx="5746576" cy="55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2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Convergência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8E3D9-706B-D245-94BD-1067295F0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956376" cy="502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92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Valor versus </a:t>
            </a:r>
            <a:r>
              <a:rPr lang="en-US" sz="2000" dirty="0" err="1"/>
              <a:t>Investimento</a:t>
            </a:r>
            <a:r>
              <a:rPr lang="en-US" sz="2000" dirty="0"/>
              <a:t> – </a:t>
            </a:r>
            <a:r>
              <a:rPr lang="en-US" sz="2000" dirty="0" err="1"/>
              <a:t>Onde</a:t>
            </a:r>
            <a:r>
              <a:rPr lang="en-US" sz="2000" dirty="0"/>
              <a:t> </a:t>
            </a:r>
            <a:r>
              <a:rPr lang="en-US" sz="2000" dirty="0" err="1"/>
              <a:t>estão</a:t>
            </a:r>
            <a:r>
              <a:rPr lang="en-US" sz="20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0DD44-95E9-564A-BAAB-666C362AE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" y="1340768"/>
            <a:ext cx="9144000" cy="484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96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Domínios</a:t>
            </a:r>
            <a:r>
              <a:rPr lang="en-US" sz="2000" dirty="0"/>
              <a:t> e Ferramentas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IIoT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2E66C-61F0-BE4F-8DE1-778601FDD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6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04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BBC5E-8F37-FE47-ACF8-ACA098917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40768"/>
            <a:ext cx="8497887" cy="5071368"/>
          </a:xfrm>
        </p:spPr>
        <p:txBody>
          <a:bodyPr/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Muito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falado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respeitos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dos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digital twins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sistemas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esses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foram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considerados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#4 pela Gartner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tratando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Tendências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Tecnológicas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IIoT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Digital Twins</a:t>
            </a:r>
          </a:p>
          <a:p>
            <a:pPr lvl="1"/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Baseados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modelos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simulação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verificação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validação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Usam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comportamento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humano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conhecimento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auxílio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tarefas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reconhecimento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anaomalias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6E136B-E016-46A4-9CB7-FECECBB1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en-US" sz="2000" i="1" dirty="0"/>
              <a:t>Digital Twins</a:t>
            </a:r>
          </a:p>
        </p:txBody>
      </p:sp>
    </p:spTree>
    <p:extLst>
      <p:ext uri="{BB962C8B-B14F-4D97-AF65-F5344CB8AC3E}">
        <p14:creationId xmlns:p14="http://schemas.microsoft.com/office/powerpoint/2010/main" val="2251411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“OT” </a:t>
            </a:r>
            <a:r>
              <a:rPr lang="en-US" sz="2000" dirty="0" err="1"/>
              <a:t>é</a:t>
            </a:r>
            <a:r>
              <a:rPr lang="en-US" sz="2000" dirty="0"/>
              <a:t> a </a:t>
            </a:r>
            <a:r>
              <a:rPr lang="en-US" sz="2000" dirty="0" err="1"/>
              <a:t>parte</a:t>
            </a:r>
            <a:r>
              <a:rPr lang="en-US" sz="2000" dirty="0"/>
              <a:t> </a:t>
            </a:r>
            <a:r>
              <a:rPr lang="en-US" sz="2000" dirty="0" err="1"/>
              <a:t>difícil</a:t>
            </a:r>
            <a:r>
              <a:rPr lang="en-US" sz="2000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A307E-A002-A74D-883E-799A846FE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92" y="1268760"/>
            <a:ext cx="8028384" cy="51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8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i="1" dirty="0"/>
              <a:t>Cases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70F2A-F641-174C-B3CC-9CF3180B8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24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79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 </a:t>
            </a:r>
            <a:r>
              <a:rPr lang="en-US" sz="2000" dirty="0" err="1"/>
              <a:t>futuro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logo </a:t>
            </a:r>
            <a:r>
              <a:rPr lang="en-US" sz="2000" dirty="0" err="1"/>
              <a:t>alí</a:t>
            </a:r>
            <a:r>
              <a:rPr lang="en-US" sz="2000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BBC5E-8F37-FE47-ACF8-ACA098917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775"/>
            <a:ext cx="8497887" cy="5111849"/>
          </a:xfrm>
        </p:spPr>
        <p:txBody>
          <a:bodyPr/>
          <a:lstStyle/>
          <a:p>
            <a:r>
              <a:rPr lang="en-US" sz="2400" dirty="0"/>
              <a:t>O </a:t>
            </a:r>
            <a:r>
              <a:rPr lang="en-US" sz="2400" dirty="0" err="1"/>
              <a:t>futuro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verdade</a:t>
            </a:r>
            <a:r>
              <a:rPr lang="en-US" sz="2400" dirty="0"/>
              <a:t> </a:t>
            </a:r>
            <a:r>
              <a:rPr lang="en-US" sz="2400" dirty="0" err="1"/>
              <a:t>já</a:t>
            </a:r>
            <a:r>
              <a:rPr lang="en-US" sz="2400" dirty="0"/>
              <a:t> </a:t>
            </a:r>
            <a:r>
              <a:rPr lang="en-US" sz="2400" dirty="0" err="1"/>
              <a:t>está</a:t>
            </a:r>
            <a:r>
              <a:rPr lang="en-US" sz="2400" dirty="0"/>
              <a:t> </a:t>
            </a:r>
            <a:r>
              <a:rPr lang="en-US" sz="2400" dirty="0" err="1"/>
              <a:t>aqui</a:t>
            </a:r>
            <a:r>
              <a:rPr lang="en-US" sz="2400" dirty="0"/>
              <a:t>!</a:t>
            </a:r>
          </a:p>
          <a:p>
            <a:endParaRPr lang="en-US" sz="2400" dirty="0"/>
          </a:p>
          <a:p>
            <a:r>
              <a:rPr lang="en-US" sz="2400" dirty="0" err="1"/>
              <a:t>Aplicações</a:t>
            </a:r>
            <a:r>
              <a:rPr lang="en-US" sz="2400" dirty="0"/>
              <a:t> de alto </a:t>
            </a:r>
            <a:r>
              <a:rPr lang="en-US" sz="2400" dirty="0" err="1"/>
              <a:t>impacto</a:t>
            </a:r>
            <a:r>
              <a:rPr lang="en-US" sz="2400" dirty="0"/>
              <a:t>, </a:t>
            </a:r>
            <a:r>
              <a:rPr lang="en-US" sz="2400" dirty="0" err="1"/>
              <a:t>por</a:t>
            </a:r>
            <a:r>
              <a:rPr lang="en-US" sz="2400" dirty="0"/>
              <a:t> hora, </a:t>
            </a:r>
            <a:r>
              <a:rPr lang="en-US" sz="2400" dirty="0" err="1"/>
              <a:t>estão</a:t>
            </a:r>
            <a:r>
              <a:rPr lang="en-US" sz="2400" dirty="0"/>
              <a:t> </a:t>
            </a:r>
            <a:r>
              <a:rPr lang="en-US" sz="2400" dirty="0" err="1"/>
              <a:t>concentradas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algumas</a:t>
            </a:r>
            <a:r>
              <a:rPr lang="en-US" sz="2400" dirty="0"/>
              <a:t> </a:t>
            </a:r>
            <a:r>
              <a:rPr lang="en-US" sz="2400" dirty="0" err="1"/>
              <a:t>áreas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lvl="1"/>
            <a:r>
              <a:rPr lang="en-US" sz="2400" dirty="0" err="1"/>
              <a:t>Construção</a:t>
            </a:r>
            <a:r>
              <a:rPr lang="en-US" sz="2400" dirty="0"/>
              <a:t> civil e </a:t>
            </a:r>
            <a:r>
              <a:rPr lang="en-US" sz="2400" dirty="0" err="1"/>
              <a:t>manutenção</a:t>
            </a:r>
            <a:r>
              <a:rPr lang="en-US" sz="2400" dirty="0"/>
              <a:t> predial;</a:t>
            </a:r>
          </a:p>
          <a:p>
            <a:pPr lvl="1"/>
            <a:r>
              <a:rPr lang="en-US" sz="2400" dirty="0" err="1"/>
              <a:t>Transporte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Processos</a:t>
            </a:r>
            <a:r>
              <a:rPr lang="en-US" sz="2400" dirty="0"/>
              <a:t> de </a:t>
            </a:r>
            <a:r>
              <a:rPr lang="en-US" sz="2400" dirty="0" err="1"/>
              <a:t>manufatura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473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68ABE-424E-3149-BC5C-BB2E9F6A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" y="1556792"/>
            <a:ext cx="9144000" cy="42217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219DBE-5170-450F-B7B3-0563720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en-US" sz="2000" dirty="0"/>
              <a:t>O </a:t>
            </a:r>
            <a:r>
              <a:rPr lang="en-US" sz="2000" dirty="0" err="1"/>
              <a:t>futuro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logo </a:t>
            </a:r>
            <a:r>
              <a:rPr lang="en-US" sz="2000" dirty="0" err="1"/>
              <a:t>alí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63433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Experimento no </a:t>
            </a:r>
            <a:r>
              <a:rPr lang="pt-BR" dirty="0" err="1"/>
              <a:t>Tinkercad</a:t>
            </a:r>
            <a:r>
              <a:rPr lang="pt-BR" dirty="0"/>
              <a:t> – </a:t>
            </a:r>
            <a:br>
              <a:rPr lang="pt-BR" dirty="0"/>
            </a:br>
            <a:r>
              <a:rPr lang="pt-BR" dirty="0"/>
              <a:t>Sensor de Gás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347BA-08F8-0944-9476-0241BF228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7396969" cy="45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9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Soluções em IOT mais utilizadas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7650" name="Picture 2" descr="C:\Users\Jlopes\Desktop\Aula 03 - Robótica e IOT\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142984"/>
            <a:ext cx="6289694" cy="53359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O que vem por aí?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8675" name="Picture 3" descr="C:\Users\Jlopes\Desktop\Aula 03 - Robótica e IOT\2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71612"/>
            <a:ext cx="7750915" cy="4306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O que vem por aí?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28736"/>
            <a:ext cx="7992563" cy="421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Futuro em IOT</a:t>
            </a:r>
          </a:p>
        </p:txBody>
      </p:sp>
      <p:pic>
        <p:nvPicPr>
          <p:cNvPr id="10242" name="Picture 2" descr="C:\Users\Jlopes\Desktop\Aula 02\Aula 02\a-basic-ppt-on-internet-of-thingsiot-2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71612"/>
            <a:ext cx="6929486" cy="3876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7107" name="Imagem 5" descr="overview-of-internet-of-thing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175" y="928688"/>
            <a:ext cx="6851650" cy="592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8131" name="Imagem 3" descr="IoT-Map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5"/>
            <a:ext cx="9144000" cy="556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O que vem por aí?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7992563" cy="421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800968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O que vem por aí?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55576E-7C3C-4444-83D4-EB4EA6405A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980728"/>
            <a:ext cx="6768752" cy="57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7834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 dirty="0">
                <a:ea typeface="宋体" pitchFamily="2" charset="-122"/>
              </a:rPr>
              <a:t>Detalhamentos – IOT + Cloud = Futuro ou presente?</a:t>
            </a:r>
          </a:p>
        </p:txBody>
      </p:sp>
      <p:pic>
        <p:nvPicPr>
          <p:cNvPr id="5122" name="Picture 2" descr="Image result for cloud + iot">
            <a:extLst>
              <a:ext uri="{FF2B5EF4-FFF2-40B4-BE49-F238E27FC236}">
                <a16:creationId xmlns:a16="http://schemas.microsoft.com/office/drawing/2014/main" id="{B0F404F8-922F-4DDC-B6DC-D3C9507D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857487" cy="496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0C27-0B04-A94C-B386-984D3D36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Fotoresistor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B360AD-8D2A-3E4F-8277-BC8A866A7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512" y="980728"/>
            <a:ext cx="6480720" cy="3188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5FFFD-5B4B-E74A-9493-806E4915F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933056"/>
            <a:ext cx="4139952" cy="27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5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/>
              <a:t>Da </a:t>
            </a:r>
            <a:r>
              <a:rPr lang="en-US" altLang="pt-BR" sz="2000" dirty="0" err="1"/>
              <a:t>nossa</a:t>
            </a:r>
            <a:r>
              <a:rPr lang="en-US" altLang="pt-BR" sz="2000" dirty="0"/>
              <a:t> aula </a:t>
            </a:r>
            <a:r>
              <a:rPr lang="en-US" altLang="pt-BR" sz="2000" dirty="0" err="1"/>
              <a:t>passada</a:t>
            </a:r>
            <a:endParaRPr lang="en-US" altLang="pt-BR" sz="2000" dirty="0"/>
          </a:p>
        </p:txBody>
      </p:sp>
      <p:pic>
        <p:nvPicPr>
          <p:cNvPr id="1026" name="Picture 2" descr="C:\Users\Jlopes\Desktop\Aula 03 - Robótica e IOT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883" y="1142984"/>
            <a:ext cx="8135621" cy="52149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Experimento – </a:t>
            </a:r>
            <a:r>
              <a:rPr lang="pt-BR" dirty="0" err="1"/>
              <a:t>Fotoresistor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3DE3E-E169-A740-829C-9074C7C32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2736"/>
            <a:ext cx="5694328" cy="55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25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4FDE-1AA1-E549-BA67-03D7028D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Buzzer e </a:t>
            </a:r>
            <a:r>
              <a:rPr lang="en-US" dirty="0" err="1"/>
              <a:t>Efeito</a:t>
            </a:r>
            <a:r>
              <a:rPr lang="en-US" dirty="0"/>
              <a:t> </a:t>
            </a:r>
            <a:r>
              <a:rPr lang="en-US" dirty="0" err="1"/>
              <a:t>Piezoelétrico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D07C4-52C9-1D46-A824-8D02A2AE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6" y="1484784"/>
            <a:ext cx="6448772" cy="450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32DA3-B74F-D24B-9DA9-839BBC73C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562296"/>
            <a:ext cx="2348880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1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Experimento – </a:t>
            </a:r>
            <a:r>
              <a:rPr lang="pt-BR" dirty="0" err="1"/>
              <a:t>Fotoresistor</a:t>
            </a:r>
            <a:r>
              <a:rPr lang="pt-BR" dirty="0"/>
              <a:t> e </a:t>
            </a:r>
            <a:r>
              <a:rPr lang="pt-BR" dirty="0" err="1"/>
              <a:t>buzzer</a:t>
            </a:r>
            <a:r>
              <a:rPr lang="pt-BR" dirty="0"/>
              <a:t> II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B8F90-DF6A-FE41-8F79-48FA24938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86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Imagem 6" descr="The-Nature-of-Data-is-Chang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88"/>
            <a:ext cx="9144000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0B659-7A3C-E742-BA56-4F8BE80ABC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836712"/>
            <a:ext cx="5688632" cy="56886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/>
          <a:lstStyle/>
          <a:p>
            <a:r>
              <a:rPr lang="en-US" altLang="pt-BR" dirty="0" err="1"/>
              <a:t>Introdução</a:t>
            </a:r>
            <a:r>
              <a:rPr lang="en-US" altLang="pt-BR" dirty="0"/>
              <a:t> a </a:t>
            </a:r>
            <a:r>
              <a:rPr lang="en-US" altLang="pt-BR" dirty="0" err="1"/>
              <a:t>Robótica</a:t>
            </a:r>
            <a:r>
              <a:rPr lang="en-US" altLang="pt-BR" dirty="0"/>
              <a:t> e IOT</a:t>
            </a:r>
          </a:p>
          <a:p>
            <a:r>
              <a:rPr lang="en-US" altLang="pt-BR" sz="2000" dirty="0"/>
              <a:t>Prof. </a:t>
            </a:r>
            <a:r>
              <a:rPr lang="en-US" altLang="pt-BR" sz="2000" dirty="0" err="1"/>
              <a:t>MSc</a:t>
            </a:r>
            <a:r>
              <a:rPr lang="en-US" altLang="pt-BR" sz="2000" dirty="0"/>
              <a:t>. José </a:t>
            </a:r>
            <a:r>
              <a:rPr lang="en-US" altLang="pt-BR" sz="2000" dirty="0" err="1"/>
              <a:t>Ahirton</a:t>
            </a:r>
            <a:r>
              <a:rPr lang="en-US" altLang="pt-BR" sz="2000" dirty="0"/>
              <a:t> Lopes</a:t>
            </a:r>
          </a:p>
          <a:p>
            <a:endParaRPr lang="en-US" altLang="pt-BR" sz="2000" dirty="0"/>
          </a:p>
          <a:p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https://www.researchgate.net/profile/Jose_Ahirton_Lopes_Filho2</a:t>
            </a:r>
          </a:p>
          <a:p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https://www.slideshare.net/JosAhirtonBatistaLop</a:t>
            </a:r>
            <a:endParaRPr lang="en-US" altLang="pt-BR" sz="1800" dirty="0"/>
          </a:p>
          <a:p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https://github.com/AhirtonLopes</a:t>
            </a:r>
          </a:p>
          <a:p>
            <a:endParaRPr lang="en-US" altLang="pt-BR" sz="1800" b="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627784" y="270892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/>
              <a:t>Copyright © </a:t>
            </a:r>
            <a:r>
              <a:rPr kumimoji="1" lang="en-US" sz="1400" b="1" dirty="0"/>
              <a:t>2021  </a:t>
            </a:r>
            <a:r>
              <a:rPr kumimoji="1" lang="en-US" sz="1400" dirty="0"/>
              <a:t>Prof. MSc. José Ahirton Lopes</a:t>
            </a:r>
          </a:p>
          <a:p>
            <a:pPr eaLnBrk="1" hangingPunct="1">
              <a:defRPr/>
            </a:pPr>
            <a:endParaRPr kumimoji="1" lang="en-US" sz="1400" dirty="0"/>
          </a:p>
          <a:p>
            <a:pPr eaLnBrk="1" hangingPunct="1">
              <a:defRPr/>
            </a:pPr>
            <a:r>
              <a:rPr kumimoji="1" lang="en-US" sz="1400" dirty="0" err="1"/>
              <a:t>Todos</a:t>
            </a:r>
            <a:r>
              <a:rPr kumimoji="1" lang="en-US" sz="1400" dirty="0"/>
              <a:t> </a:t>
            </a:r>
            <a:r>
              <a:rPr kumimoji="1" lang="en-US" sz="1400" dirty="0" err="1"/>
              <a:t>direitos</a:t>
            </a:r>
            <a:r>
              <a:rPr kumimoji="1" lang="en-US" sz="1400" dirty="0"/>
              <a:t> </a:t>
            </a:r>
            <a:r>
              <a:rPr kumimoji="1" lang="en-US" sz="1400" dirty="0" err="1"/>
              <a:t>reservados</a:t>
            </a:r>
            <a:r>
              <a:rPr kumimoji="1" lang="en-US" sz="1400" dirty="0"/>
              <a:t>. </a:t>
            </a:r>
            <a:r>
              <a:rPr kumimoji="1" lang="en-US" sz="1400" dirty="0" err="1"/>
              <a:t>Reprodução</a:t>
            </a:r>
            <a:r>
              <a:rPr kumimoji="1" lang="en-US" sz="1400" dirty="0"/>
              <a:t> </a:t>
            </a:r>
            <a:r>
              <a:rPr kumimoji="1" lang="en-US" sz="1400" dirty="0" err="1"/>
              <a:t>ou</a:t>
            </a:r>
            <a:r>
              <a:rPr kumimoji="1" lang="en-US" sz="1400" dirty="0"/>
              <a:t> </a:t>
            </a:r>
            <a:r>
              <a:rPr kumimoji="1" lang="en-US" sz="1400" dirty="0" err="1"/>
              <a:t>divulgação</a:t>
            </a:r>
            <a:r>
              <a:rPr kumimoji="1" lang="en-US" sz="1400" dirty="0"/>
              <a:t> total </a:t>
            </a:r>
            <a:r>
              <a:rPr kumimoji="1" lang="en-US" sz="1400" dirty="0" err="1"/>
              <a:t>ou</a:t>
            </a:r>
            <a:r>
              <a:rPr kumimoji="1" lang="en-US" sz="1400" dirty="0"/>
              <a:t> </a:t>
            </a:r>
            <a:r>
              <a:rPr kumimoji="1" lang="en-US" sz="1400" dirty="0" err="1"/>
              <a:t>parcial</a:t>
            </a:r>
            <a:r>
              <a:rPr kumimoji="1" lang="en-US" sz="1400" dirty="0"/>
              <a:t> </a:t>
            </a:r>
            <a:r>
              <a:rPr kumimoji="1" lang="en-US" sz="1400" dirty="0" err="1"/>
              <a:t>deste</a:t>
            </a:r>
            <a:r>
              <a:rPr kumimoji="1" lang="en-US" sz="1400" dirty="0"/>
              <a:t> </a:t>
            </a:r>
            <a:r>
              <a:rPr kumimoji="1" lang="en-US" sz="1400" dirty="0" err="1"/>
              <a:t>documento</a:t>
            </a:r>
            <a:r>
              <a:rPr kumimoji="1" lang="en-US" sz="1400" dirty="0"/>
              <a:t> é </a:t>
            </a:r>
            <a:r>
              <a:rPr kumimoji="1" lang="en-US" sz="1400" dirty="0" err="1"/>
              <a:t>expressamente</a:t>
            </a:r>
            <a:r>
              <a:rPr kumimoji="1" lang="en-US" sz="1400" dirty="0"/>
              <a:t> </a:t>
            </a:r>
            <a:r>
              <a:rPr kumimoji="1" lang="en-US" sz="1400" dirty="0" err="1"/>
              <a:t>proíbido</a:t>
            </a:r>
            <a:r>
              <a:rPr kumimoji="1" lang="en-US" sz="1400" dirty="0"/>
              <a:t> </a:t>
            </a:r>
            <a:r>
              <a:rPr kumimoji="1" lang="en-US" sz="1400" dirty="0" err="1"/>
              <a:t>sem</a:t>
            </a:r>
            <a:r>
              <a:rPr kumimoji="1" lang="en-US" sz="1400" dirty="0"/>
              <a:t> o </a:t>
            </a:r>
            <a:r>
              <a:rPr kumimoji="1" lang="pt-BR" sz="1400" dirty="0"/>
              <a:t>consentimento formal, por escrito,</a:t>
            </a:r>
            <a:r>
              <a:rPr kumimoji="1" lang="en-US" sz="1400" dirty="0"/>
              <a:t> do Professor (</a:t>
            </a:r>
            <a:r>
              <a:rPr kumimoji="1" lang="en-US" sz="1400" dirty="0" err="1"/>
              <a:t>autor</a:t>
            </a:r>
            <a:r>
              <a:rPr kumimoji="1" lang="en-US" sz="1400" dirty="0"/>
              <a:t>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/>
              <a:t>Da </a:t>
            </a:r>
            <a:r>
              <a:rPr lang="en-US" altLang="pt-BR" sz="2000" dirty="0" err="1"/>
              <a:t>nossa</a:t>
            </a:r>
            <a:r>
              <a:rPr lang="en-US" altLang="pt-BR" sz="2000" dirty="0"/>
              <a:t> aula </a:t>
            </a:r>
            <a:r>
              <a:rPr lang="en-US" altLang="pt-BR" sz="2000" dirty="0" err="1"/>
              <a:t>passada</a:t>
            </a:r>
            <a:endParaRPr lang="en-US" altLang="pt-BR" sz="2000" dirty="0"/>
          </a:p>
        </p:txBody>
      </p:sp>
      <p:pic>
        <p:nvPicPr>
          <p:cNvPr id="2050" name="Picture 2" descr="C:\Users\Jlopes\Desktop\Aula 03 - Robótica e IOT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009650"/>
            <a:ext cx="6000750" cy="5848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pt-BR" sz="2000" b="1" dirty="0"/>
              <a:t>Da </a:t>
            </a:r>
            <a:r>
              <a:rPr lang="en-US" altLang="pt-BR" sz="2000" b="1" dirty="0" err="1"/>
              <a:t>nossa</a:t>
            </a:r>
            <a:r>
              <a:rPr lang="en-US" altLang="pt-BR" sz="2000" b="1" dirty="0"/>
              <a:t> aula </a:t>
            </a:r>
            <a:r>
              <a:rPr lang="en-US" altLang="pt-BR" sz="2000" b="1" dirty="0" err="1"/>
              <a:t>passada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6146" name="Picture 2" descr="C:\Users\Jlopes\Desktop\Aula 03 - Robótica e IOT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142984"/>
            <a:ext cx="7316316" cy="55197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0363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Arquitetura de Projetos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2290" name="Picture 2" descr="C:\Users\Jlopes\Desktop\Aula 03 - Robótica e IOT\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782661"/>
            <a:ext cx="7929618" cy="6075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Arquitetura de Projetos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4338" name="Picture 2" descr="C:\Users\Jlopes\Desktop\Aula 03 - Robótica e IOT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9144000" cy="5289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Em direção aos dispositivos robóticos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5362" name="Picture 2" descr="C:\Users\Jlopes\Desktop\Aula 03 - Robótica e IOT\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7740394" cy="6072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2557</TotalTime>
  <Words>729</Words>
  <Application>Microsoft Macintosh PowerPoint</Application>
  <PresentationFormat>On-screen Show (4:3)</PresentationFormat>
  <Paragraphs>103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宋体</vt:lpstr>
      <vt:lpstr>Arial</vt:lpstr>
      <vt:lpstr>Calibri</vt:lpstr>
      <vt:lpstr>Square721 BT</vt:lpstr>
      <vt:lpstr>Times New Roman</vt:lpstr>
      <vt:lpstr>Tema do Office</vt:lpstr>
      <vt:lpstr>2_Tema do Office</vt:lpstr>
      <vt:lpstr>6_Personalizar design</vt:lpstr>
      <vt:lpstr>1_Tema do Office</vt:lpstr>
      <vt:lpstr>Arduino</vt:lpstr>
      <vt:lpstr>Sensor de gás</vt:lpstr>
      <vt:lpstr>Experimento no Tinkercad –  Sensor de Gás</vt:lpstr>
      <vt:lpstr>Da nossa aula passada</vt:lpstr>
      <vt:lpstr>Da nossa aula passada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Tendências ao consumidor 2021</vt:lpstr>
      <vt:lpstr>PowerPoint Presentation</vt:lpstr>
      <vt:lpstr>IIoT versus IoT</vt:lpstr>
      <vt:lpstr>Qual a dessa “onda”?</vt:lpstr>
      <vt:lpstr>Convergência</vt:lpstr>
      <vt:lpstr>Valor versus Investimento – Onde estão?</vt:lpstr>
      <vt:lpstr>Domínios e Ferramentas em IIoT</vt:lpstr>
      <vt:lpstr>Digital Twins</vt:lpstr>
      <vt:lpstr>“OT” é a parte difícil!</vt:lpstr>
      <vt:lpstr>Cases</vt:lpstr>
      <vt:lpstr>O futuro é logo alí!</vt:lpstr>
      <vt:lpstr>O futuro é logo alí!</vt:lpstr>
      <vt:lpstr>PowerPoint Presentation</vt:lpstr>
      <vt:lpstr>PowerPoint Presentation</vt:lpstr>
      <vt:lpstr>PowerPoint Presentation</vt:lpstr>
      <vt:lpstr>Futuro em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Fotoresistor</vt:lpstr>
      <vt:lpstr>Experimento – Fotoresistor I </vt:lpstr>
      <vt:lpstr>Buzzer e Efeito Piezoelétrico</vt:lpstr>
      <vt:lpstr>Experimento – Fotoresistor e buzzer II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Jose Ahirton Batista Lopes Filho</cp:lastModifiedBy>
  <cp:revision>417</cp:revision>
  <cp:lastPrinted>2015-08-20T10:58:19Z</cp:lastPrinted>
  <dcterms:created xsi:type="dcterms:W3CDTF">2012-10-02T15:58:15Z</dcterms:created>
  <dcterms:modified xsi:type="dcterms:W3CDTF">2021-09-08T14:40:00Z</dcterms:modified>
</cp:coreProperties>
</file>